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Jua"/>
      <p:regular r:id="rId14"/>
    </p:embeddedFont>
    <p:embeddedFont>
      <p:font typeface="Poppins" panose="00000500000000000000" pitchFamily="2" charset="0"/>
      <p:regular r:id="rId15"/>
    </p:embeddedFont>
    <p:embeddedFont>
      <p:font typeface="Poppins Medium" panose="00000600000000000000" pitchFamily="2" charset="0"/>
      <p:regular r:id="rId16"/>
    </p:embeddedFont>
    <p:embeddedFont>
      <p:font typeface="Poppins Ultra-Bold"/>
      <p:regular r:id="rId17"/>
    </p:embeddedFont>
    <p:embeddedFont>
      <p:font typeface="Waffle Soft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https://www.youtube.com/watch?v=etwvJg1kQNc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Sweet → b. candy</a:t>
            </a:r>
          </a:p>
          <a:p>
            <a:r>
              <a:rPr lang="en-US"/>
              <a:t>Salty → a. potato chips</a:t>
            </a:r>
          </a:p>
          <a:p>
            <a:r>
              <a:rPr lang="en-US"/>
              <a:t>Sour → d. lime</a:t>
            </a:r>
          </a:p>
          <a:p>
            <a:r>
              <a:rPr lang="en-US"/>
              <a:t>Bitter → c. dark chocolate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https://www.youtube.com/watch?v=etwvJg1kQNc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https://www.youtube.com/watch?v=etwvJg1kQNc</a:t>
            </a:r>
          </a:p>
          <a:p>
            <a:endParaRPr lang="en-US"/>
          </a:p>
          <a:p>
            <a:r>
              <a:rPr lang="en-US"/>
              <a:t>d. sweeter</a:t>
            </a:r>
          </a:p>
          <a:p>
            <a:r>
              <a:rPr lang="en-US"/>
              <a:t>c. more sour</a:t>
            </a:r>
          </a:p>
          <a:p>
            <a:r>
              <a:rPr lang="en-US"/>
              <a:t>a. more bitter</a:t>
            </a:r>
          </a:p>
          <a:p>
            <a:r>
              <a:rPr lang="en-US"/>
              <a:t>b. saltier</a:t>
            </a:r>
          </a:p>
          <a:p>
            <a:r>
              <a:rPr lang="en-US"/>
              <a:t>d. sweeter</a:t>
            </a:r>
          </a:p>
          <a:p>
            <a:r>
              <a:rPr lang="en-US"/>
              <a:t>a. more bitter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71.png"/><Relationship Id="rId7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svg"/><Relationship Id="rId5" Type="http://schemas.openxmlformats.org/officeDocument/2006/relationships/image" Target="../media/image26.svg"/><Relationship Id="rId10" Type="http://schemas.openxmlformats.org/officeDocument/2006/relationships/image" Target="../media/image74.png"/><Relationship Id="rId4" Type="http://schemas.openxmlformats.org/officeDocument/2006/relationships/image" Target="../media/image25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svg"/><Relationship Id="rId7" Type="http://schemas.openxmlformats.org/officeDocument/2006/relationships/image" Target="../media/image72.png"/><Relationship Id="rId12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2.sv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jpeg"/><Relationship Id="rId1" Type="http://schemas.openxmlformats.org/officeDocument/2006/relationships/video" Target="https://www.youtube.com/embed/etwvJg1kQNc?feature=oembed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19" Type="http://schemas.openxmlformats.org/officeDocument/2006/relationships/image" Target="../media/image39.svg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55.jpe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openxmlformats.org/officeDocument/2006/relationships/video" Target="https://www.youtube.com/watch?v=etwvJg1kQNc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5.sv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19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55.jpe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openxmlformats.org/officeDocument/2006/relationships/video" Target="https://www.youtube.com/watch?v=etwvJg1kQNc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5.sv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19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9.svg"/><Relationship Id="rId18" Type="http://schemas.openxmlformats.org/officeDocument/2006/relationships/image" Target="../media/image68.png"/><Relationship Id="rId3" Type="http://schemas.openxmlformats.org/officeDocument/2006/relationships/image" Target="../media/image26.svg"/><Relationship Id="rId7" Type="http://schemas.openxmlformats.org/officeDocument/2006/relationships/image" Target="../media/image59.svg"/><Relationship Id="rId12" Type="http://schemas.openxmlformats.org/officeDocument/2006/relationships/image" Target="../media/image18.png"/><Relationship Id="rId17" Type="http://schemas.openxmlformats.org/officeDocument/2006/relationships/image" Target="../media/image67.svg"/><Relationship Id="rId2" Type="http://schemas.openxmlformats.org/officeDocument/2006/relationships/image" Target="../media/image25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5.svg"/><Relationship Id="rId10" Type="http://schemas.openxmlformats.org/officeDocument/2006/relationships/image" Target="../media/image62.png"/><Relationship Id="rId19" Type="http://schemas.openxmlformats.org/officeDocument/2006/relationships/image" Target="../media/image69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4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7880" y="5682988"/>
            <a:ext cx="6492240" cy="0"/>
          </a:xfrm>
          <a:prstGeom prst="line">
            <a:avLst/>
          </a:prstGeom>
          <a:ln w="933450" cap="rnd">
            <a:solidFill>
              <a:srgbClr val="FFD6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945174" y="4262187"/>
            <a:ext cx="6379745" cy="637974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6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93221" y="-1236245"/>
            <a:ext cx="6379745" cy="63797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6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758142" y="2501638"/>
            <a:ext cx="3516284" cy="4114800"/>
          </a:xfrm>
          <a:custGeom>
            <a:avLst/>
            <a:gdLst/>
            <a:ahLst/>
            <a:cxnLst/>
            <a:rect l="l" t="t" r="r" b="b"/>
            <a:pathLst>
              <a:path w="3516284" h="4114800">
                <a:moveTo>
                  <a:pt x="0" y="0"/>
                </a:moveTo>
                <a:lnTo>
                  <a:pt x="3516284" y="0"/>
                </a:lnTo>
                <a:lnTo>
                  <a:pt x="3516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89227" y="3625588"/>
            <a:ext cx="3516284" cy="4114800"/>
          </a:xfrm>
          <a:custGeom>
            <a:avLst/>
            <a:gdLst/>
            <a:ahLst/>
            <a:cxnLst/>
            <a:rect l="l" t="t" r="r" b="b"/>
            <a:pathLst>
              <a:path w="3516284" h="4114800">
                <a:moveTo>
                  <a:pt x="0" y="0"/>
                </a:moveTo>
                <a:lnTo>
                  <a:pt x="3516283" y="0"/>
                </a:lnTo>
                <a:lnTo>
                  <a:pt x="3516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71262" y="1012181"/>
            <a:ext cx="11418858" cy="309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30"/>
              </a:lnSpc>
            </a:pPr>
            <a:r>
              <a:rPr lang="en-US" sz="11530" spc="-6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SCIENCE OF</a:t>
            </a:r>
            <a:r>
              <a:rPr lang="en-US" sz="11530" b="1" spc="-634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11530" b="1" spc="-634">
                <a:solidFill>
                  <a:srgbClr val="FFB51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TASTE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83205" y="8511123"/>
            <a:ext cx="428254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tea buyer tastes a selection of teas.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27061" y="3952996"/>
            <a:ext cx="8201273" cy="71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This week’s Topic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11883085" y="-1805575"/>
            <a:ext cx="10101878" cy="9811449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50384" y="6456176"/>
            <a:ext cx="8183640" cy="7078849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839689" y="-2693156"/>
            <a:ext cx="6686640" cy="6886989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33253" y="5546983"/>
            <a:ext cx="6319981" cy="209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3399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Have you ever eaten something that looked like it would taste one way, but it tasted completely different?</a:t>
            </a:r>
          </a:p>
        </p:txBody>
      </p:sp>
      <p:sp>
        <p:nvSpPr>
          <p:cNvPr id="6" name="Freeform 6"/>
          <p:cNvSpPr/>
          <p:nvPr/>
        </p:nvSpPr>
        <p:spPr>
          <a:xfrm rot="-273865" flipH="1">
            <a:off x="6779703" y="7322544"/>
            <a:ext cx="4728595" cy="4782397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46872" y="8860794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401365">
            <a:off x="6042951" y="-2681868"/>
            <a:ext cx="3560180" cy="5363736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4169">
            <a:off x="-371779" y="375231"/>
            <a:ext cx="4012689" cy="2171868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2254069"/>
            <a:ext cx="13684845" cy="11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54"/>
              </a:lnSpc>
            </a:pPr>
            <a:r>
              <a:rPr lang="en-US" sz="8499" spc="-594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Discussions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23041" y="4801978"/>
            <a:ext cx="4814580" cy="209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3399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How can the way food is prepared (like cooking it or serving it) change the way we taste it?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18255" y="2264553"/>
            <a:ext cx="4923949" cy="159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3399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Can you think of any foods that look sweet but taste sour or bitter?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548507"/>
            <a:ext cx="4876892" cy="159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3399" dirty="0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How do you think the sense of smell affects the way we enjoy food?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14583661" y="-337097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2840918" y="882948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30606">
            <a:off x="14009391" y="525547"/>
            <a:ext cx="7504010" cy="6744229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51719">
            <a:off x="-2427579" y="-41148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59875" flipH="1">
            <a:off x="13673574" y="6753177"/>
            <a:ext cx="8065786" cy="7067645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53660" flipH="1">
            <a:off x="539987" y="5885039"/>
            <a:ext cx="5435692" cy="5497540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01793" y="4628953"/>
            <a:ext cx="12484415" cy="189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75"/>
              </a:lnSpc>
            </a:pPr>
            <a:r>
              <a:rPr lang="en-US" sz="14917" spc="-1044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>
            <a:off x="6080666" y="6260695"/>
            <a:ext cx="5992570" cy="250598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47089" y="3154707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292226">
            <a:off x="7853156" y="-1969992"/>
            <a:ext cx="3560180" cy="5363736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846785" y="8634562"/>
            <a:ext cx="6460331" cy="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36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See you next week!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7191830" y="8276891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3741018" y="-5103135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2437">
            <a:off x="-2075968" y="5675100"/>
            <a:ext cx="11973454" cy="6596284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293092" y="1028700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4" y="0"/>
                </a:lnTo>
                <a:lnTo>
                  <a:pt x="3822244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93092" y="2930847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4" y="0"/>
                </a:lnTo>
                <a:lnTo>
                  <a:pt x="3822244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93092" y="4829953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4" y="0"/>
                </a:lnTo>
                <a:lnTo>
                  <a:pt x="3822244" y="1403807"/>
                </a:lnTo>
                <a:lnTo>
                  <a:pt x="0" y="140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37055" y="1028700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5" y="0"/>
                </a:lnTo>
                <a:lnTo>
                  <a:pt x="3822245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437055" y="2930847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5" y="0"/>
                </a:lnTo>
                <a:lnTo>
                  <a:pt x="3822245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437055" y="4829953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5" y="0"/>
                </a:lnTo>
                <a:lnTo>
                  <a:pt x="3822245" y="1403807"/>
                </a:lnTo>
                <a:lnTo>
                  <a:pt x="0" y="140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34254" y="7200900"/>
            <a:ext cx="5857826" cy="3951370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071549">
            <a:off x="6720218" y="5193654"/>
            <a:ext cx="1311300" cy="1204757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238250"/>
            <a:ext cx="7735140" cy="112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7"/>
              </a:lnSpc>
            </a:pPr>
            <a:r>
              <a:rPr lang="en-US" sz="8799" spc="-615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Warm 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72409" y="1399753"/>
            <a:ext cx="1263610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Red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57285" y="3301900"/>
            <a:ext cx="169385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00BF63"/>
                </a:solidFill>
                <a:latin typeface="Jua"/>
                <a:ea typeface="Jua"/>
                <a:cs typeface="Jua"/>
                <a:sym typeface="Jua"/>
              </a:rPr>
              <a:t>Green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99317" y="5307287"/>
            <a:ext cx="2609793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Black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16373" y="1399753"/>
            <a:ext cx="1263610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ED00"/>
                </a:solidFill>
                <a:latin typeface="Jua"/>
                <a:ea typeface="Jua"/>
                <a:cs typeface="Jua"/>
                <a:sym typeface="Jua"/>
              </a:rPr>
              <a:t>Yellow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96543" y="3263408"/>
            <a:ext cx="1903269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58383" y="5262606"/>
            <a:ext cx="2179589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A500"/>
                </a:solidFill>
                <a:latin typeface="Jua"/>
                <a:ea typeface="Jua"/>
                <a:cs typeface="Jua"/>
                <a:sym typeface="Jua"/>
              </a:rPr>
              <a:t>Orange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383855"/>
            <a:ext cx="7510933" cy="304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Do you know color can affect how we taste food? Can you name some colors commonly associated with flavors?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7191830" y="8276891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3741018" y="-5103135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2437">
            <a:off x="-2075968" y="5675100"/>
            <a:ext cx="11973454" cy="6596284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293092" y="1028700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4" y="0"/>
                </a:lnTo>
                <a:lnTo>
                  <a:pt x="3822244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93092" y="2930847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4" y="0"/>
                </a:lnTo>
                <a:lnTo>
                  <a:pt x="3822244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93092" y="4829953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4" y="0"/>
                </a:lnTo>
                <a:lnTo>
                  <a:pt x="3822244" y="1403807"/>
                </a:lnTo>
                <a:lnTo>
                  <a:pt x="0" y="140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37055" y="1028700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5" y="0"/>
                </a:lnTo>
                <a:lnTo>
                  <a:pt x="3822245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437055" y="2930847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5" y="0"/>
                </a:lnTo>
                <a:lnTo>
                  <a:pt x="3822245" y="1403806"/>
                </a:lnTo>
                <a:lnTo>
                  <a:pt x="0" y="140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437055" y="4829953"/>
            <a:ext cx="3822245" cy="1403806"/>
          </a:xfrm>
          <a:custGeom>
            <a:avLst/>
            <a:gdLst/>
            <a:ahLst/>
            <a:cxnLst/>
            <a:rect l="l" t="t" r="r" b="b"/>
            <a:pathLst>
              <a:path w="3822245" h="1403806">
                <a:moveTo>
                  <a:pt x="0" y="0"/>
                </a:moveTo>
                <a:lnTo>
                  <a:pt x="3822245" y="0"/>
                </a:lnTo>
                <a:lnTo>
                  <a:pt x="3822245" y="1403807"/>
                </a:lnTo>
                <a:lnTo>
                  <a:pt x="0" y="140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34254" y="7200900"/>
            <a:ext cx="5857826" cy="3951370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071549">
            <a:off x="6720218" y="5193654"/>
            <a:ext cx="1311300" cy="1204757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238250"/>
            <a:ext cx="7735140" cy="112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7"/>
              </a:lnSpc>
            </a:pPr>
            <a:r>
              <a:rPr lang="en-US" sz="8799" spc="-615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Warm 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72409" y="1100582"/>
            <a:ext cx="1263610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Red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57285" y="3196090"/>
            <a:ext cx="169385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00BF63"/>
                </a:solidFill>
                <a:latin typeface="Jua"/>
                <a:ea typeface="Jua"/>
                <a:cs typeface="Jua"/>
                <a:sym typeface="Jua"/>
              </a:rPr>
              <a:t>Green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99317" y="4972828"/>
            <a:ext cx="2609793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Black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16373" y="1135608"/>
            <a:ext cx="1263610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ED00"/>
                </a:solidFill>
                <a:latin typeface="Jua"/>
                <a:ea typeface="Jua"/>
                <a:cs typeface="Jua"/>
                <a:sym typeface="Jua"/>
              </a:rPr>
              <a:t>Yellow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25011" y="3063383"/>
            <a:ext cx="1903269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58383" y="4936862"/>
            <a:ext cx="2179589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A500"/>
                </a:solidFill>
                <a:latin typeface="Jua"/>
                <a:ea typeface="Jua"/>
                <a:cs typeface="Jua"/>
                <a:sym typeface="Jua"/>
              </a:rPr>
              <a:t>Orange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383855"/>
            <a:ext cx="7510933" cy="304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Do you know color can affect how we taste food? Can you name some colors commonly associated with flavors?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46406" y="1628902"/>
            <a:ext cx="331561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Sweet or fruity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48988" y="3566075"/>
            <a:ext cx="291045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00BF63"/>
                </a:solidFill>
                <a:latin typeface="Jua"/>
                <a:ea typeface="Jua"/>
                <a:cs typeface="Jua"/>
                <a:sym typeface="Jua"/>
              </a:rPr>
              <a:t>Sour or fresh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37055" y="1628902"/>
            <a:ext cx="356553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ED00"/>
                </a:solidFill>
                <a:latin typeface="Jua"/>
                <a:ea typeface="Jua"/>
                <a:cs typeface="Jua"/>
                <a:sym typeface="Jua"/>
              </a:rPr>
              <a:t>Sweet or citrusy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16589" y="5436942"/>
            <a:ext cx="4107088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A500"/>
                </a:solidFill>
                <a:latin typeface="Jua"/>
                <a:ea typeface="Jua"/>
                <a:cs typeface="Jua"/>
                <a:sym typeface="Jua"/>
              </a:rPr>
              <a:t>Sweet and tangy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76430" y="3566075"/>
            <a:ext cx="2743496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Mild or salty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99317" y="5501148"/>
            <a:ext cx="2609793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Bitter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1340494" y="-3416983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087523" y="8279965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071549">
            <a:off x="2939404" y="8260823"/>
            <a:ext cx="3269329" cy="3003696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6397" y="3947170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9966" y="6264251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06397" y="5061598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6397" y="7291839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196911" y="763983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4864">
            <a:off x="9315258" y="-1914108"/>
            <a:ext cx="5885616" cy="5885616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1069663" y="1244024"/>
            <a:ext cx="7482035" cy="9561706"/>
          </a:xfrm>
          <a:custGeom>
            <a:avLst/>
            <a:gdLst/>
            <a:ahLst/>
            <a:cxnLst/>
            <a:rect l="l" t="t" r="r" b="b"/>
            <a:pathLst>
              <a:path w="7482035" h="9561706">
                <a:moveTo>
                  <a:pt x="7482035" y="0"/>
                </a:moveTo>
                <a:lnTo>
                  <a:pt x="0" y="0"/>
                </a:lnTo>
                <a:lnTo>
                  <a:pt x="0" y="9561706"/>
                </a:lnTo>
                <a:lnTo>
                  <a:pt x="7482035" y="9561706"/>
                </a:lnTo>
                <a:lnTo>
                  <a:pt x="748203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644902">
            <a:off x="15053999" y="-1028700"/>
            <a:ext cx="3995097" cy="41148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26728" y="8008207"/>
            <a:ext cx="1984926" cy="1533807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04387" y="1348799"/>
            <a:ext cx="8907267" cy="1954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4200" spc="-294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Read the information. The words in bold appear in the video. Match each word with the type of food it describes.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2156" y="3880495"/>
            <a:ext cx="3514309" cy="47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7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Sweet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2156" y="5018013"/>
            <a:ext cx="32252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Salty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2156" y="6197576"/>
            <a:ext cx="3963050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156" y="7248254"/>
            <a:ext cx="41636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Bitter</a:t>
            </a:r>
          </a:p>
        </p:txBody>
      </p:sp>
      <p:sp>
        <p:nvSpPr>
          <p:cNvPr id="19" name="Freeform 19"/>
          <p:cNvSpPr/>
          <p:nvPr/>
        </p:nvSpPr>
        <p:spPr>
          <a:xfrm>
            <a:off x="4590499" y="3947170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1" y="0"/>
                </a:lnTo>
                <a:lnTo>
                  <a:pt x="628841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574068" y="6264251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590499" y="5061598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1" y="0"/>
                </a:lnTo>
                <a:lnTo>
                  <a:pt x="628841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590499" y="7291839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1" y="0"/>
                </a:lnTo>
                <a:lnTo>
                  <a:pt x="628841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586258" y="3880495"/>
            <a:ext cx="3514309" cy="47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7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potato chips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86258" y="5018013"/>
            <a:ext cx="32252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candy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86258" y="6197576"/>
            <a:ext cx="3963050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dark chocolate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86258" y="7248254"/>
            <a:ext cx="41636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lime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92048" y="-3443494"/>
            <a:ext cx="6686640" cy="6886989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112908" y="4085130"/>
            <a:ext cx="8283217" cy="8531403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7716" y="2062489"/>
            <a:ext cx="7493864" cy="7372088"/>
          </a:xfrm>
          <a:custGeom>
            <a:avLst/>
            <a:gdLst/>
            <a:ahLst/>
            <a:cxnLst/>
            <a:rect l="l" t="t" r="r" b="b"/>
            <a:pathLst>
              <a:path w="7493864" h="7372088">
                <a:moveTo>
                  <a:pt x="0" y="0"/>
                </a:moveTo>
                <a:lnTo>
                  <a:pt x="7493864" y="0"/>
                </a:lnTo>
                <a:lnTo>
                  <a:pt x="7493864" y="7372088"/>
                </a:lnTo>
                <a:lnTo>
                  <a:pt x="0" y="7372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082239" y="4021371"/>
            <a:ext cx="8972690" cy="4713221"/>
            <a:chOff x="0" y="0"/>
            <a:chExt cx="11963586" cy="62842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63586" cy="5372738"/>
            </a:xfrm>
            <a:custGeom>
              <a:avLst/>
              <a:gdLst/>
              <a:ahLst/>
              <a:cxnLst/>
              <a:rect l="l" t="t" r="r" b="b"/>
              <a:pathLst>
                <a:path w="11963586" h="5372738">
                  <a:moveTo>
                    <a:pt x="0" y="0"/>
                  </a:moveTo>
                  <a:lnTo>
                    <a:pt x="11963586" y="0"/>
                  </a:lnTo>
                  <a:lnTo>
                    <a:pt x="11963586" y="5372738"/>
                  </a:lnTo>
                  <a:lnTo>
                    <a:pt x="0" y="537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11557"/>
              <a:ext cx="11963586" cy="5372738"/>
            </a:xfrm>
            <a:custGeom>
              <a:avLst/>
              <a:gdLst/>
              <a:ahLst/>
              <a:cxnLst/>
              <a:rect l="l" t="t" r="r" b="b"/>
              <a:pathLst>
                <a:path w="11963586" h="5372738">
                  <a:moveTo>
                    <a:pt x="0" y="0"/>
                  </a:moveTo>
                  <a:lnTo>
                    <a:pt x="11963586" y="0"/>
                  </a:lnTo>
                  <a:lnTo>
                    <a:pt x="11963586" y="5372738"/>
                  </a:lnTo>
                  <a:lnTo>
                    <a:pt x="0" y="537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53901" y="926251"/>
            <a:ext cx="1193306" cy="1498443"/>
          </a:xfrm>
          <a:custGeom>
            <a:avLst/>
            <a:gdLst/>
            <a:ahLst/>
            <a:cxnLst/>
            <a:rect l="l" t="t" r="r" b="b"/>
            <a:pathLst>
              <a:path w="1193306" h="1498443">
                <a:moveTo>
                  <a:pt x="0" y="0"/>
                </a:moveTo>
                <a:lnTo>
                  <a:pt x="1193306" y="0"/>
                </a:lnTo>
                <a:lnTo>
                  <a:pt x="1193306" y="1498443"/>
                </a:lnTo>
                <a:lnTo>
                  <a:pt x="0" y="1498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42888" y="7985371"/>
            <a:ext cx="1193306" cy="1498443"/>
          </a:xfrm>
          <a:custGeom>
            <a:avLst/>
            <a:gdLst/>
            <a:ahLst/>
            <a:cxnLst/>
            <a:rect l="l" t="t" r="r" b="b"/>
            <a:pathLst>
              <a:path w="1193306" h="1498443">
                <a:moveTo>
                  <a:pt x="0" y="0"/>
                </a:moveTo>
                <a:lnTo>
                  <a:pt x="1193306" y="0"/>
                </a:lnTo>
                <a:lnTo>
                  <a:pt x="1193306" y="1498443"/>
                </a:lnTo>
                <a:lnTo>
                  <a:pt x="0" y="1498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26824" y="606420"/>
            <a:ext cx="6322352" cy="1069052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0769">
            <a:off x="15893353" y="1568646"/>
            <a:ext cx="2787777" cy="41148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03592" y="406395"/>
            <a:ext cx="8583422" cy="159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Watch the video. What senses do we use when we taste food?</a:t>
            </a:r>
          </a:p>
        </p:txBody>
      </p:sp>
      <p:pic>
        <p:nvPicPr>
          <p:cNvPr id="14" name="Online Media 13" title="Unit 2 Science of Taste (Reading Explorer 0/Foundation - 3rd Edition)">
            <a:hlinkClick r:id="" action="ppaction://media"/>
            <a:extLst>
              <a:ext uri="{FF2B5EF4-FFF2-40B4-BE49-F238E27FC236}">
                <a16:creationId xmlns:a16="http://schemas.microsoft.com/office/drawing/2014/main" id="{89ABE52D-DA7B-C9B4-6CEA-B733E3CF31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6"/>
          <a:stretch>
            <a:fillRect/>
          </a:stretch>
        </p:blipFill>
        <p:spPr>
          <a:xfrm>
            <a:off x="7243684" y="2108830"/>
            <a:ext cx="10056373" cy="754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1340494" y="-3416983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087523" y="8279965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071549">
            <a:off x="2939404" y="8260823"/>
            <a:ext cx="3269329" cy="3003696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6397" y="3947170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9966" y="6264251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06397" y="5061598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6397" y="7291839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196911" y="763983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4864">
            <a:off x="9315258" y="-1914108"/>
            <a:ext cx="5885616" cy="5885616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1069663" y="1244024"/>
            <a:ext cx="7482035" cy="9561706"/>
          </a:xfrm>
          <a:custGeom>
            <a:avLst/>
            <a:gdLst/>
            <a:ahLst/>
            <a:cxnLst/>
            <a:rect l="l" t="t" r="r" b="b"/>
            <a:pathLst>
              <a:path w="7482035" h="9561706">
                <a:moveTo>
                  <a:pt x="7482035" y="0"/>
                </a:moveTo>
                <a:lnTo>
                  <a:pt x="0" y="0"/>
                </a:lnTo>
                <a:lnTo>
                  <a:pt x="0" y="9561706"/>
                </a:lnTo>
                <a:lnTo>
                  <a:pt x="7482035" y="9561706"/>
                </a:lnTo>
                <a:lnTo>
                  <a:pt x="748203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644902">
            <a:off x="15053999" y="-1028700"/>
            <a:ext cx="3995097" cy="41148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26728" y="8008207"/>
            <a:ext cx="1984926" cy="1533807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02156" y="3880495"/>
            <a:ext cx="3514309" cy="47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7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Sweet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2156" y="5018013"/>
            <a:ext cx="32252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Salty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2156" y="6197576"/>
            <a:ext cx="3963050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Sour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2156" y="7248254"/>
            <a:ext cx="41636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Bitter</a:t>
            </a:r>
          </a:p>
        </p:txBody>
      </p:sp>
      <p:sp>
        <p:nvSpPr>
          <p:cNvPr id="18" name="Freeform 18"/>
          <p:cNvSpPr/>
          <p:nvPr/>
        </p:nvSpPr>
        <p:spPr>
          <a:xfrm>
            <a:off x="7140159" y="3865307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23729" y="6182388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140159" y="4979735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140159" y="7209976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727865" y="4042088"/>
            <a:ext cx="4295487" cy="182558"/>
          </a:xfrm>
          <a:custGeom>
            <a:avLst/>
            <a:gdLst/>
            <a:ahLst/>
            <a:cxnLst/>
            <a:rect l="l" t="t" r="r" b="b"/>
            <a:pathLst>
              <a:path w="4295487" h="182558">
                <a:moveTo>
                  <a:pt x="0" y="0"/>
                </a:moveTo>
                <a:lnTo>
                  <a:pt x="4295487" y="0"/>
                </a:lnTo>
                <a:lnTo>
                  <a:pt x="4295487" y="182559"/>
                </a:lnTo>
                <a:lnTo>
                  <a:pt x="0" y="1825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62832" y="2510471"/>
            <a:ext cx="8907267" cy="5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4200" spc="-294">
                <a:solidFill>
                  <a:srgbClr val="387647"/>
                </a:solidFill>
                <a:latin typeface="Waffle Soft"/>
                <a:ea typeface="Waffle Soft"/>
                <a:cs typeface="Waffle Soft"/>
                <a:sym typeface="Waffle Soft"/>
              </a:rPr>
              <a:t>Checking answers!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40476" y="4868920"/>
            <a:ext cx="3514309" cy="47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700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potato chips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40476" y="3819332"/>
            <a:ext cx="32252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candy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33571" y="7248254"/>
            <a:ext cx="3963050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dark chocolate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33571" y="6164334"/>
            <a:ext cx="4163661" cy="47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2"/>
              </a:lnSpc>
              <a:spcBef>
                <a:spcPct val="0"/>
              </a:spcBef>
            </a:pPr>
            <a:r>
              <a:rPr lang="en-US" sz="2699">
                <a:solidFill>
                  <a:srgbClr val="544541"/>
                </a:solidFill>
                <a:latin typeface="Jua"/>
                <a:ea typeface="Jua"/>
                <a:cs typeface="Jua"/>
                <a:sym typeface="Jua"/>
              </a:rPr>
              <a:t>lime</a:t>
            </a:r>
          </a:p>
        </p:txBody>
      </p:sp>
      <p:sp>
        <p:nvSpPr>
          <p:cNvPr id="28" name="Freeform 28"/>
          <p:cNvSpPr/>
          <p:nvPr/>
        </p:nvSpPr>
        <p:spPr>
          <a:xfrm>
            <a:off x="2727865" y="5216171"/>
            <a:ext cx="4295487" cy="182558"/>
          </a:xfrm>
          <a:custGeom>
            <a:avLst/>
            <a:gdLst/>
            <a:ahLst/>
            <a:cxnLst/>
            <a:rect l="l" t="t" r="r" b="b"/>
            <a:pathLst>
              <a:path w="4295487" h="182558">
                <a:moveTo>
                  <a:pt x="0" y="0"/>
                </a:moveTo>
                <a:lnTo>
                  <a:pt x="4295487" y="0"/>
                </a:lnTo>
                <a:lnTo>
                  <a:pt x="4295487" y="182558"/>
                </a:lnTo>
                <a:lnTo>
                  <a:pt x="0" y="1825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2727865" y="6459865"/>
            <a:ext cx="4295487" cy="182558"/>
          </a:xfrm>
          <a:custGeom>
            <a:avLst/>
            <a:gdLst/>
            <a:ahLst/>
            <a:cxnLst/>
            <a:rect l="l" t="t" r="r" b="b"/>
            <a:pathLst>
              <a:path w="4295487" h="182558">
                <a:moveTo>
                  <a:pt x="0" y="0"/>
                </a:moveTo>
                <a:lnTo>
                  <a:pt x="4295487" y="0"/>
                </a:lnTo>
                <a:lnTo>
                  <a:pt x="4295487" y="182558"/>
                </a:lnTo>
                <a:lnTo>
                  <a:pt x="0" y="1825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727865" y="7386757"/>
            <a:ext cx="4295487" cy="182558"/>
          </a:xfrm>
          <a:custGeom>
            <a:avLst/>
            <a:gdLst/>
            <a:ahLst/>
            <a:cxnLst/>
            <a:rect l="l" t="t" r="r" b="b"/>
            <a:pathLst>
              <a:path w="4295487" h="182558">
                <a:moveTo>
                  <a:pt x="0" y="0"/>
                </a:moveTo>
                <a:lnTo>
                  <a:pt x="4295487" y="0"/>
                </a:lnTo>
                <a:lnTo>
                  <a:pt x="4295487" y="182558"/>
                </a:lnTo>
                <a:lnTo>
                  <a:pt x="0" y="1825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10883473" y="1213535"/>
            <a:ext cx="13520892" cy="13926012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6039247" y="-10505596"/>
            <a:ext cx="13520892" cy="13926012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1" y="0"/>
                </a:lnTo>
                <a:lnTo>
                  <a:pt x="13520891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92254">
            <a:off x="13136997" y="5097980"/>
            <a:ext cx="4782673" cy="3168521"/>
          </a:xfrm>
          <a:custGeom>
            <a:avLst/>
            <a:gdLst/>
            <a:ahLst/>
            <a:cxnLst/>
            <a:rect l="l" t="t" r="r" b="b"/>
            <a:pathLst>
              <a:path w="4782673" h="3168521">
                <a:moveTo>
                  <a:pt x="0" y="0"/>
                </a:moveTo>
                <a:lnTo>
                  <a:pt x="4782674" y="0"/>
                </a:lnTo>
                <a:lnTo>
                  <a:pt x="4782674" y="3168521"/>
                </a:lnTo>
                <a:lnTo>
                  <a:pt x="0" y="3168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43856">
            <a:off x="16134274" y="6867216"/>
            <a:ext cx="2101603" cy="2535871"/>
          </a:xfrm>
          <a:custGeom>
            <a:avLst/>
            <a:gdLst/>
            <a:ahLst/>
            <a:cxnLst/>
            <a:rect l="l" t="t" r="r" b="b"/>
            <a:pathLst>
              <a:path w="2101603" h="2535871">
                <a:moveTo>
                  <a:pt x="0" y="0"/>
                </a:moveTo>
                <a:lnTo>
                  <a:pt x="2101603" y="0"/>
                </a:lnTo>
                <a:lnTo>
                  <a:pt x="2101603" y="2535871"/>
                </a:lnTo>
                <a:lnTo>
                  <a:pt x="0" y="25358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3714" y="5052596"/>
            <a:ext cx="8197388" cy="3636659"/>
          </a:xfrm>
          <a:custGeom>
            <a:avLst/>
            <a:gdLst/>
            <a:ahLst/>
            <a:cxnLst/>
            <a:rect l="l" t="t" r="r" b="b"/>
            <a:pathLst>
              <a:path w="8197388" h="3636659">
                <a:moveTo>
                  <a:pt x="0" y="0"/>
                </a:moveTo>
                <a:lnTo>
                  <a:pt x="8197388" y="0"/>
                </a:lnTo>
                <a:lnTo>
                  <a:pt x="8197388" y="3636660"/>
                </a:lnTo>
                <a:lnTo>
                  <a:pt x="0" y="3636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8582">
            <a:off x="14228548" y="3415238"/>
            <a:ext cx="2503683" cy="1666087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54888" y="657222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9048" y="8886822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23889">
            <a:off x="14379774" y="8694200"/>
            <a:ext cx="1716990" cy="2248439"/>
          </a:xfrm>
          <a:custGeom>
            <a:avLst/>
            <a:gdLst/>
            <a:ahLst/>
            <a:cxnLst/>
            <a:rect l="l" t="t" r="r" b="b"/>
            <a:pathLst>
              <a:path w="1716990" h="2248439">
                <a:moveTo>
                  <a:pt x="0" y="0"/>
                </a:moveTo>
                <a:lnTo>
                  <a:pt x="1716990" y="0"/>
                </a:lnTo>
                <a:lnTo>
                  <a:pt x="1716990" y="2248439"/>
                </a:lnTo>
                <a:lnTo>
                  <a:pt x="0" y="22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90340" y="8886822"/>
            <a:ext cx="4483564" cy="2706952"/>
          </a:xfrm>
          <a:custGeom>
            <a:avLst/>
            <a:gdLst/>
            <a:ahLst/>
            <a:cxnLst/>
            <a:rect l="l" t="t" r="r" b="b"/>
            <a:pathLst>
              <a:path w="4483564" h="2706952">
                <a:moveTo>
                  <a:pt x="0" y="0"/>
                </a:moveTo>
                <a:lnTo>
                  <a:pt x="4483564" y="0"/>
                </a:lnTo>
                <a:lnTo>
                  <a:pt x="4483564" y="2706952"/>
                </a:lnTo>
                <a:lnTo>
                  <a:pt x="0" y="27069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2640" y="-529328"/>
            <a:ext cx="3223137" cy="2941845"/>
          </a:xfrm>
          <a:custGeom>
            <a:avLst/>
            <a:gdLst/>
            <a:ahLst/>
            <a:cxnLst/>
            <a:rect l="l" t="t" r="r" b="b"/>
            <a:pathLst>
              <a:path w="3223137" h="2941845">
                <a:moveTo>
                  <a:pt x="0" y="0"/>
                </a:moveTo>
                <a:lnTo>
                  <a:pt x="3223137" y="0"/>
                </a:lnTo>
                <a:lnTo>
                  <a:pt x="3223137" y="2941845"/>
                </a:lnTo>
                <a:lnTo>
                  <a:pt x="0" y="294184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588599" y="3309750"/>
          <a:ext cx="7315200" cy="11049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490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a. more bitter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b. saltier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c. more sour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d. sweeter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588599" y="355913"/>
            <a:ext cx="7659057" cy="225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3600" dirty="0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Watch the video again. Complete the sentences with the words and phrases (a–d) in the box. Each option can be used more than once.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8599" y="5450220"/>
            <a:ext cx="7659057" cy="2908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1. Red food tastes _________. 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2. Green food tastes _______. 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3. Black food tastes ________.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4. White food tastes ________.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5. Food on a round plate tastes ________.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6. Food on a square plate tastes ________.</a:t>
            </a:r>
          </a:p>
        </p:txBody>
      </p:sp>
      <p:pic>
        <p:nvPicPr>
          <p:cNvPr id="16" name="Picture 16"/>
          <p:cNvPicPr>
            <a:picLocks noChangeAspect="1"/>
          </p:cNvPicPr>
          <p:nvPr>
            <a:videoFile r:link="rId1"/>
          </p:nvPr>
        </p:nvPicPr>
        <p:blipFill>
          <a:blip r:embed="rId21"/>
          <a:stretch>
            <a:fillRect/>
          </a:stretch>
        </p:blipFill>
        <p:spPr>
          <a:xfrm>
            <a:off x="8477864" y="1936194"/>
            <a:ext cx="9573935" cy="71804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10883473" y="1213535"/>
            <a:ext cx="13520892" cy="13926012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6039247" y="-10505596"/>
            <a:ext cx="13520892" cy="13926012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1" y="0"/>
                </a:lnTo>
                <a:lnTo>
                  <a:pt x="13520891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92254">
            <a:off x="13136997" y="5097980"/>
            <a:ext cx="4782673" cy="3168521"/>
          </a:xfrm>
          <a:custGeom>
            <a:avLst/>
            <a:gdLst/>
            <a:ahLst/>
            <a:cxnLst/>
            <a:rect l="l" t="t" r="r" b="b"/>
            <a:pathLst>
              <a:path w="4782673" h="3168521">
                <a:moveTo>
                  <a:pt x="0" y="0"/>
                </a:moveTo>
                <a:lnTo>
                  <a:pt x="4782674" y="0"/>
                </a:lnTo>
                <a:lnTo>
                  <a:pt x="4782674" y="3168521"/>
                </a:lnTo>
                <a:lnTo>
                  <a:pt x="0" y="3168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43856">
            <a:off x="16134274" y="6867216"/>
            <a:ext cx="2101603" cy="2535871"/>
          </a:xfrm>
          <a:custGeom>
            <a:avLst/>
            <a:gdLst/>
            <a:ahLst/>
            <a:cxnLst/>
            <a:rect l="l" t="t" r="r" b="b"/>
            <a:pathLst>
              <a:path w="2101603" h="2535871">
                <a:moveTo>
                  <a:pt x="0" y="0"/>
                </a:moveTo>
                <a:lnTo>
                  <a:pt x="2101603" y="0"/>
                </a:lnTo>
                <a:lnTo>
                  <a:pt x="2101603" y="2535871"/>
                </a:lnTo>
                <a:lnTo>
                  <a:pt x="0" y="25358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747" y="5052596"/>
            <a:ext cx="8517355" cy="3778608"/>
          </a:xfrm>
          <a:custGeom>
            <a:avLst/>
            <a:gdLst/>
            <a:ahLst/>
            <a:cxnLst/>
            <a:rect l="l" t="t" r="r" b="b"/>
            <a:pathLst>
              <a:path w="8517355" h="3778608">
                <a:moveTo>
                  <a:pt x="0" y="0"/>
                </a:moveTo>
                <a:lnTo>
                  <a:pt x="8517355" y="0"/>
                </a:lnTo>
                <a:lnTo>
                  <a:pt x="8517355" y="3778609"/>
                </a:lnTo>
                <a:lnTo>
                  <a:pt x="0" y="37786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8582">
            <a:off x="14228548" y="3415238"/>
            <a:ext cx="2503683" cy="1666087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54888" y="657222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9048" y="8886822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23889">
            <a:off x="14379774" y="8694200"/>
            <a:ext cx="1716990" cy="2248439"/>
          </a:xfrm>
          <a:custGeom>
            <a:avLst/>
            <a:gdLst/>
            <a:ahLst/>
            <a:cxnLst/>
            <a:rect l="l" t="t" r="r" b="b"/>
            <a:pathLst>
              <a:path w="1716990" h="2248439">
                <a:moveTo>
                  <a:pt x="0" y="0"/>
                </a:moveTo>
                <a:lnTo>
                  <a:pt x="1716990" y="0"/>
                </a:lnTo>
                <a:lnTo>
                  <a:pt x="1716990" y="2248439"/>
                </a:lnTo>
                <a:lnTo>
                  <a:pt x="0" y="22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90340" y="8886822"/>
            <a:ext cx="4483564" cy="2706952"/>
          </a:xfrm>
          <a:custGeom>
            <a:avLst/>
            <a:gdLst/>
            <a:ahLst/>
            <a:cxnLst/>
            <a:rect l="l" t="t" r="r" b="b"/>
            <a:pathLst>
              <a:path w="4483564" h="2706952">
                <a:moveTo>
                  <a:pt x="0" y="0"/>
                </a:moveTo>
                <a:lnTo>
                  <a:pt x="4483564" y="0"/>
                </a:lnTo>
                <a:lnTo>
                  <a:pt x="4483564" y="2706952"/>
                </a:lnTo>
                <a:lnTo>
                  <a:pt x="0" y="27069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2640" y="-529328"/>
            <a:ext cx="3223137" cy="2941845"/>
          </a:xfrm>
          <a:custGeom>
            <a:avLst/>
            <a:gdLst/>
            <a:ahLst/>
            <a:cxnLst/>
            <a:rect l="l" t="t" r="r" b="b"/>
            <a:pathLst>
              <a:path w="3223137" h="2941845">
                <a:moveTo>
                  <a:pt x="0" y="0"/>
                </a:moveTo>
                <a:lnTo>
                  <a:pt x="3223137" y="0"/>
                </a:lnTo>
                <a:lnTo>
                  <a:pt x="3223137" y="2941845"/>
                </a:lnTo>
                <a:lnTo>
                  <a:pt x="0" y="294184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588599" y="3309750"/>
          <a:ext cx="7315200" cy="11049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490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a. more bitter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b. saltier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c. more sour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d. sweeter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588599" y="355913"/>
            <a:ext cx="7659057" cy="225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3600" dirty="0">
                <a:solidFill>
                  <a:srgbClr val="544541"/>
                </a:solidFill>
                <a:highlight>
                  <a:srgbClr val="FFFF00"/>
                </a:highlight>
                <a:latin typeface="Jua"/>
                <a:ea typeface="Jua"/>
                <a:cs typeface="Jua"/>
                <a:sym typeface="Jua"/>
              </a:rPr>
              <a:t>Watch the video again. Complete the sentences with the words and phrases (a–d) in the box. Each option can be used more than once.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0968" y="5453100"/>
            <a:ext cx="8002914" cy="292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1. Red food tastes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sweeter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. 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2. Green food tastes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more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sour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. 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3. Black food tastes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more bitter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4. White food tastes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saltier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5. Food on a round plate tastes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sweeter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  <a:p>
            <a:pPr algn="l">
              <a:lnSpc>
                <a:spcPts val="3770"/>
              </a:lnSpc>
            </a:pP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6. Food on a square plate tastes </a:t>
            </a:r>
            <a:r>
              <a:rPr lang="en-US" sz="3115">
                <a:solidFill>
                  <a:srgbClr val="FF3131"/>
                </a:solidFill>
                <a:latin typeface="Jua"/>
                <a:ea typeface="Jua"/>
                <a:cs typeface="Jua"/>
                <a:sym typeface="Jua"/>
              </a:rPr>
              <a:t>more bitter</a:t>
            </a:r>
            <a:r>
              <a:rPr lang="en-US" sz="3115">
                <a:solidFill>
                  <a:srgbClr val="36342F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>
            <a:videoFile r:link="rId1"/>
          </p:nvPr>
        </p:nvPicPr>
        <p:blipFill>
          <a:blip r:embed="rId21"/>
          <a:stretch>
            <a:fillRect/>
          </a:stretch>
        </p:blipFill>
        <p:spPr>
          <a:xfrm>
            <a:off x="8477864" y="1936194"/>
            <a:ext cx="9573935" cy="71804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8013" y="3465473"/>
            <a:ext cx="10471974" cy="374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8"/>
              </a:lnSpc>
            </a:pPr>
            <a:r>
              <a:rPr lang="en-US" sz="15470" spc="-1082">
                <a:solidFill>
                  <a:srgbClr val="F5F1DD"/>
                </a:solidFill>
                <a:latin typeface="Waffle Soft"/>
                <a:ea typeface="Waffle Soft"/>
                <a:cs typeface="Waffle Soft"/>
                <a:sym typeface="Waffle Soft"/>
              </a:rPr>
              <a:t>Let’s discuss!</a:t>
            </a:r>
          </a:p>
        </p:txBody>
      </p:sp>
      <p:sp>
        <p:nvSpPr>
          <p:cNvPr id="3" name="Freeform 3"/>
          <p:cNvSpPr/>
          <p:nvPr/>
        </p:nvSpPr>
        <p:spPr>
          <a:xfrm>
            <a:off x="11601360" y="8209374"/>
            <a:ext cx="6686640" cy="6886989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8999">
            <a:off x="-3771143" y="-4333279"/>
            <a:ext cx="8414439" cy="8666557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3711733" y="4072270"/>
            <a:ext cx="7095134" cy="827420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1176463" y="4836473"/>
            <a:ext cx="5632744" cy="6745802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776846" flipH="1">
            <a:off x="3511003" y="3029220"/>
            <a:ext cx="794021" cy="1974307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82577">
            <a:off x="-1889598" y="-331089"/>
            <a:ext cx="5836596" cy="41148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379987" y="-736140"/>
            <a:ext cx="4752514" cy="4752514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13708842" y="2909655"/>
            <a:ext cx="794021" cy="1974307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62327">
            <a:off x="6545086" y="-1555676"/>
            <a:ext cx="4750130" cy="41148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02986" y="8209374"/>
            <a:ext cx="4234330" cy="3583302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03080" y="7598602"/>
            <a:ext cx="5361855" cy="224223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506</Words>
  <Application>Microsoft Office PowerPoint</Application>
  <PresentationFormat>Custom</PresentationFormat>
  <Paragraphs>96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Poppins Ultra-Bold</vt:lpstr>
      <vt:lpstr>Poppins Medium</vt:lpstr>
      <vt:lpstr>Poppins</vt:lpstr>
      <vt:lpstr>Waffle Soft</vt:lpstr>
      <vt:lpstr>Jua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TASTE</dc:title>
  <cp:lastModifiedBy>Ngoc Phan Thi</cp:lastModifiedBy>
  <cp:revision>2</cp:revision>
  <dcterms:created xsi:type="dcterms:W3CDTF">2006-08-16T00:00:00Z</dcterms:created>
  <dcterms:modified xsi:type="dcterms:W3CDTF">2024-11-17T17:04:29Z</dcterms:modified>
  <dc:identifier>DAGWP1Ja4gs</dc:identifier>
</cp:coreProperties>
</file>